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5"/>
  </p:notesMasterIdLst>
  <p:sldIdLst>
    <p:sldId id="285" r:id="rId2"/>
    <p:sldId id="284" r:id="rId3"/>
    <p:sldId id="286" r:id="rId4"/>
    <p:sldId id="260" r:id="rId5"/>
    <p:sldId id="259" r:id="rId6"/>
    <p:sldId id="261" r:id="rId7"/>
    <p:sldId id="262" r:id="rId8"/>
    <p:sldId id="287" r:id="rId9"/>
    <p:sldId id="263" r:id="rId10"/>
    <p:sldId id="264" r:id="rId11"/>
    <p:sldId id="265" r:id="rId12"/>
    <p:sldId id="266" r:id="rId13"/>
    <p:sldId id="27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80" r:id="rId25"/>
    <p:sldId id="278" r:id="rId26"/>
    <p:sldId id="279" r:id="rId27"/>
    <p:sldId id="281" r:id="rId28"/>
    <p:sldId id="283" r:id="rId29"/>
    <p:sldId id="289" r:id="rId30"/>
    <p:sldId id="290" r:id="rId31"/>
    <p:sldId id="291" r:id="rId32"/>
    <p:sldId id="292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890" autoAdjust="0"/>
    <p:restoredTop sz="94660"/>
  </p:normalViewPr>
  <p:slideViewPr>
    <p:cSldViewPr>
      <p:cViewPr varScale="1">
        <p:scale>
          <a:sx n="83" d="100"/>
          <a:sy n="83" d="100"/>
        </p:scale>
        <p:origin x="-128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FD_projects\22022020\trial\time_vs_sour1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CFD_projects\22022020\trial\trial1.csv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CFD_projects\22022020\trial\trial1.csv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D:\CFD_projects\22022020\trial\trial1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5.3555468509741973E-2"/>
          <c:y val="0.11324885083067926"/>
          <c:w val="0.92180785727654058"/>
          <c:h val="0.85646402499282737"/>
        </c:manualLayout>
      </c:layout>
      <c:scatterChart>
        <c:scatterStyle val="smoothMarker"/>
        <c:varyColors val="0"/>
        <c:ser>
          <c:idx val="1"/>
          <c:order val="0"/>
          <c:tx>
            <c:v>Time Vs scour depth</c:v>
          </c:tx>
          <c:xVal>
            <c:numRef>
              <c:f>time_vs_sour1!$A$13:$A$70</c:f>
              <c:numCache>
                <c:formatCode>General</c:formatCode>
                <c:ptCount val="58"/>
                <c:pt idx="0">
                  <c:v>0</c:v>
                </c:pt>
                <c:pt idx="1">
                  <c:v>2.1999999999999999E-2</c:v>
                </c:pt>
                <c:pt idx="2">
                  <c:v>4.3999999999999997E-2</c:v>
                </c:pt>
                <c:pt idx="3">
                  <c:v>6.6000000000000003E-2</c:v>
                </c:pt>
                <c:pt idx="4">
                  <c:v>8.7999999999999995E-2</c:v>
                </c:pt>
                <c:pt idx="5">
                  <c:v>0.11</c:v>
                </c:pt>
                <c:pt idx="6">
                  <c:v>0.13200000000000001</c:v>
                </c:pt>
                <c:pt idx="7">
                  <c:v>0.154</c:v>
                </c:pt>
                <c:pt idx="8">
                  <c:v>0.17599999999999999</c:v>
                </c:pt>
                <c:pt idx="9">
                  <c:v>0.19800000000000001</c:v>
                </c:pt>
                <c:pt idx="10">
                  <c:v>0.22</c:v>
                </c:pt>
                <c:pt idx="11">
                  <c:v>0.24199999999999999</c:v>
                </c:pt>
                <c:pt idx="12">
                  <c:v>0.26400000000000001</c:v>
                </c:pt>
                <c:pt idx="13">
                  <c:v>0.28599999999999998</c:v>
                </c:pt>
                <c:pt idx="14">
                  <c:v>0.308</c:v>
                </c:pt>
                <c:pt idx="15">
                  <c:v>0.33</c:v>
                </c:pt>
                <c:pt idx="16">
                  <c:v>0.35199999999999998</c:v>
                </c:pt>
                <c:pt idx="17">
                  <c:v>0.374</c:v>
                </c:pt>
                <c:pt idx="18">
                  <c:v>0.39600000000000002</c:v>
                </c:pt>
                <c:pt idx="19">
                  <c:v>0.41799999999999998</c:v>
                </c:pt>
                <c:pt idx="20">
                  <c:v>0.44</c:v>
                </c:pt>
                <c:pt idx="21">
                  <c:v>0.46200000000000002</c:v>
                </c:pt>
                <c:pt idx="22">
                  <c:v>0.48399999999999999</c:v>
                </c:pt>
                <c:pt idx="23">
                  <c:v>0.50600000000000001</c:v>
                </c:pt>
                <c:pt idx="24">
                  <c:v>0.52800000000000002</c:v>
                </c:pt>
                <c:pt idx="25">
                  <c:v>0.55000000000000004</c:v>
                </c:pt>
                <c:pt idx="26">
                  <c:v>0.57199999999999995</c:v>
                </c:pt>
                <c:pt idx="27">
                  <c:v>0.59399999999999997</c:v>
                </c:pt>
                <c:pt idx="28">
                  <c:v>0.61599999999999999</c:v>
                </c:pt>
                <c:pt idx="29">
                  <c:v>0.63800000000000001</c:v>
                </c:pt>
                <c:pt idx="30">
                  <c:v>0.66</c:v>
                </c:pt>
                <c:pt idx="31">
                  <c:v>0.68200000000000005</c:v>
                </c:pt>
                <c:pt idx="32">
                  <c:v>0.70399999999999996</c:v>
                </c:pt>
                <c:pt idx="33">
                  <c:v>0.72599999999999998</c:v>
                </c:pt>
                <c:pt idx="34">
                  <c:v>0.748</c:v>
                </c:pt>
                <c:pt idx="35">
                  <c:v>0.77</c:v>
                </c:pt>
                <c:pt idx="36">
                  <c:v>0.79200000000000004</c:v>
                </c:pt>
                <c:pt idx="37">
                  <c:v>0.81399999999999995</c:v>
                </c:pt>
                <c:pt idx="38">
                  <c:v>0.83599999999999997</c:v>
                </c:pt>
                <c:pt idx="39">
                  <c:v>0.85799999999999998</c:v>
                </c:pt>
                <c:pt idx="40">
                  <c:v>0.88</c:v>
                </c:pt>
                <c:pt idx="41">
                  <c:v>0.90200000000000002</c:v>
                </c:pt>
                <c:pt idx="42">
                  <c:v>0.92400000000000004</c:v>
                </c:pt>
                <c:pt idx="43">
                  <c:v>0.94599999999999995</c:v>
                </c:pt>
                <c:pt idx="44">
                  <c:v>0.96799999999999997</c:v>
                </c:pt>
                <c:pt idx="45">
                  <c:v>0.99</c:v>
                </c:pt>
                <c:pt idx="46">
                  <c:v>1.012</c:v>
                </c:pt>
                <c:pt idx="47">
                  <c:v>1.034</c:v>
                </c:pt>
                <c:pt idx="48">
                  <c:v>1.056</c:v>
                </c:pt>
                <c:pt idx="49">
                  <c:v>1.0780000000000001</c:v>
                </c:pt>
                <c:pt idx="50">
                  <c:v>1.1000000000000001</c:v>
                </c:pt>
                <c:pt idx="51">
                  <c:v>1.1220000000000001</c:v>
                </c:pt>
                <c:pt idx="52">
                  <c:v>1.1439999999999999</c:v>
                </c:pt>
                <c:pt idx="53">
                  <c:v>1.1659999999999999</c:v>
                </c:pt>
                <c:pt idx="54">
                  <c:v>1.1879999999999999</c:v>
                </c:pt>
                <c:pt idx="55">
                  <c:v>1.21</c:v>
                </c:pt>
                <c:pt idx="56">
                  <c:v>1.232</c:v>
                </c:pt>
                <c:pt idx="57">
                  <c:v>1.254</c:v>
                </c:pt>
              </c:numCache>
            </c:numRef>
          </c:xVal>
          <c:yVal>
            <c:numRef>
              <c:f>time_vs_sour1!$G$13:$G$70</c:f>
              <c:numCache>
                <c:formatCode>General</c:formatCode>
                <c:ptCount val="58"/>
                <c:pt idx="0">
                  <c:v>0</c:v>
                </c:pt>
                <c:pt idx="1">
                  <c:v>-0.10312499999999991</c:v>
                </c:pt>
                <c:pt idx="2">
                  <c:v>-8.1249999999999725E-2</c:v>
                </c:pt>
                <c:pt idx="3">
                  <c:v>0.21218750000000014</c:v>
                </c:pt>
                <c:pt idx="4">
                  <c:v>0.30056250000000007</c:v>
                </c:pt>
                <c:pt idx="5">
                  <c:v>0.36212500000000003</c:v>
                </c:pt>
                <c:pt idx="6">
                  <c:v>0.42001874999999989</c:v>
                </c:pt>
                <c:pt idx="7">
                  <c:v>0.4938343750000001</c:v>
                </c:pt>
                <c:pt idx="8">
                  <c:v>0.55386562500000025</c:v>
                </c:pt>
                <c:pt idx="9">
                  <c:v>0.60186562500000018</c:v>
                </c:pt>
                <c:pt idx="10">
                  <c:v>0.62442500000000012</c:v>
                </c:pt>
                <c:pt idx="11">
                  <c:v>0.65314062500000003</c:v>
                </c:pt>
                <c:pt idx="12">
                  <c:v>0.66428124999999993</c:v>
                </c:pt>
                <c:pt idx="13">
                  <c:v>0.66428124999999993</c:v>
                </c:pt>
                <c:pt idx="14">
                  <c:v>0.66428124999999993</c:v>
                </c:pt>
                <c:pt idx="15">
                  <c:v>0.70859375000000002</c:v>
                </c:pt>
                <c:pt idx="16">
                  <c:v>0.70859375000000002</c:v>
                </c:pt>
                <c:pt idx="17">
                  <c:v>0.76523437500000024</c:v>
                </c:pt>
                <c:pt idx="18">
                  <c:v>0.76523437500000024</c:v>
                </c:pt>
                <c:pt idx="19">
                  <c:v>0.76523437500000024</c:v>
                </c:pt>
                <c:pt idx="20">
                  <c:v>0.89678124999999997</c:v>
                </c:pt>
                <c:pt idx="21">
                  <c:v>0.89678124999999997</c:v>
                </c:pt>
                <c:pt idx="22">
                  <c:v>0.89678124999999997</c:v>
                </c:pt>
                <c:pt idx="23">
                  <c:v>0.89678124999999997</c:v>
                </c:pt>
                <c:pt idx="24">
                  <c:v>0.89678124999999997</c:v>
                </c:pt>
                <c:pt idx="25">
                  <c:v>0.89678124999999997</c:v>
                </c:pt>
                <c:pt idx="26">
                  <c:v>0.89678124999999997</c:v>
                </c:pt>
                <c:pt idx="27">
                  <c:v>0.89678124999999997</c:v>
                </c:pt>
                <c:pt idx="28">
                  <c:v>0.89678124999999997</c:v>
                </c:pt>
                <c:pt idx="29">
                  <c:v>0.89678124999999997</c:v>
                </c:pt>
                <c:pt idx="30">
                  <c:v>0.89678124999999997</c:v>
                </c:pt>
                <c:pt idx="31">
                  <c:v>0.89678124999999997</c:v>
                </c:pt>
                <c:pt idx="32">
                  <c:v>0.89678124999999997</c:v>
                </c:pt>
                <c:pt idx="33">
                  <c:v>0.89678124999999997</c:v>
                </c:pt>
                <c:pt idx="34">
                  <c:v>0.89678124999999997</c:v>
                </c:pt>
                <c:pt idx="35">
                  <c:v>0.89678124999999997</c:v>
                </c:pt>
                <c:pt idx="36">
                  <c:v>0.89678124999999997</c:v>
                </c:pt>
                <c:pt idx="37">
                  <c:v>0.89678124999999997</c:v>
                </c:pt>
                <c:pt idx="38">
                  <c:v>0.89678124999999997</c:v>
                </c:pt>
                <c:pt idx="39">
                  <c:v>0.89678124999999997</c:v>
                </c:pt>
                <c:pt idx="40">
                  <c:v>0.89678124999999997</c:v>
                </c:pt>
                <c:pt idx="41">
                  <c:v>0.89678124999999997</c:v>
                </c:pt>
                <c:pt idx="42">
                  <c:v>0.89678124999999997</c:v>
                </c:pt>
                <c:pt idx="43">
                  <c:v>0.89678124999999997</c:v>
                </c:pt>
                <c:pt idx="44">
                  <c:v>0.89678124999999997</c:v>
                </c:pt>
                <c:pt idx="45">
                  <c:v>0.89678124999999997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931712"/>
        <c:axId val="138639232"/>
      </c:scatterChart>
      <c:valAx>
        <c:axId val="130931712"/>
        <c:scaling>
          <c:orientation val="minMax"/>
          <c:max val="1"/>
          <c:min val="0"/>
        </c:scaling>
        <c:delete val="0"/>
        <c:axPos val="b"/>
        <c:minorGridlines/>
        <c:numFmt formatCode="General" sourceLinked="1"/>
        <c:majorTickMark val="out"/>
        <c:minorTickMark val="none"/>
        <c:tickLblPos val="nextTo"/>
        <c:crossAx val="138639232"/>
        <c:crosses val="autoZero"/>
        <c:crossBetween val="midCat"/>
        <c:majorUnit val="4.0000000000000008E-2"/>
        <c:minorUnit val="2.0000000000000004E-2"/>
      </c:valAx>
      <c:valAx>
        <c:axId val="138639232"/>
        <c:scaling>
          <c:orientation val="minMax"/>
          <c:max val="1"/>
          <c:min val="-0.2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0931712"/>
        <c:crosses val="autoZero"/>
        <c:crossBetween val="midCat"/>
        <c:majorUnit val="5.000000000000001E-2"/>
        <c:minorUnit val="1.0000000000000002E-2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533072765076506E-2"/>
          <c:y val="1.9446845823776024E-2"/>
          <c:w val="0.95222122438010171"/>
          <c:h val="0.97318320451786222"/>
        </c:manualLayout>
      </c:layout>
      <c:scatterChart>
        <c:scatterStyle val="smoothMarker"/>
        <c:varyColors val="0"/>
        <c:ser>
          <c:idx val="0"/>
          <c:order val="0"/>
          <c:tx>
            <c:v>At y= -0.0595</c:v>
          </c:tx>
          <c:xVal>
            <c:numRef>
              <c:f>trial1!$A$273:$A$310</c:f>
              <c:numCache>
                <c:formatCode>0.00</c:formatCode>
                <c:ptCount val="38"/>
                <c:pt idx="0">
                  <c:v>-0.38250005199999998</c:v>
                </c:pt>
                <c:pt idx="1">
                  <c:v>-0.36125004300000002</c:v>
                </c:pt>
                <c:pt idx="2">
                  <c:v>-0.34000003299999998</c:v>
                </c:pt>
                <c:pt idx="3">
                  <c:v>-0.318750054</c:v>
                </c:pt>
                <c:pt idx="4">
                  <c:v>-0.29750004400000002</c:v>
                </c:pt>
                <c:pt idx="5">
                  <c:v>-0.276250035</c:v>
                </c:pt>
                <c:pt idx="6">
                  <c:v>-0.255000055</c:v>
                </c:pt>
                <c:pt idx="7">
                  <c:v>-0.23375004499999999</c:v>
                </c:pt>
                <c:pt idx="8">
                  <c:v>-0.212500036</c:v>
                </c:pt>
                <c:pt idx="9">
                  <c:v>-0.191250056</c:v>
                </c:pt>
                <c:pt idx="10">
                  <c:v>-0.17000004599999999</c:v>
                </c:pt>
                <c:pt idx="11">
                  <c:v>-0.148750037</c:v>
                </c:pt>
                <c:pt idx="12">
                  <c:v>-0.127500057</c:v>
                </c:pt>
                <c:pt idx="13">
                  <c:v>-0.106250048</c:v>
                </c:pt>
                <c:pt idx="14">
                  <c:v>-8.5000038099999994E-2</c:v>
                </c:pt>
                <c:pt idx="15">
                  <c:v>-6.3750028599999994E-2</c:v>
                </c:pt>
                <c:pt idx="16">
                  <c:v>-4.2500019100000001E-2</c:v>
                </c:pt>
                <c:pt idx="17">
                  <c:v>-2.1250069100000001E-2</c:v>
                </c:pt>
                <c:pt idx="18">
                  <c:v>2.1249949899999999E-2</c:v>
                </c:pt>
                <c:pt idx="19">
                  <c:v>4.2499959499999997E-2</c:v>
                </c:pt>
                <c:pt idx="20">
                  <c:v>6.3749969000000004E-2</c:v>
                </c:pt>
                <c:pt idx="21">
                  <c:v>8.4999978500000004E-2</c:v>
                </c:pt>
                <c:pt idx="22">
                  <c:v>0.106249988</c:v>
                </c:pt>
                <c:pt idx="23">
                  <c:v>0.12749993800000001</c:v>
                </c:pt>
                <c:pt idx="24">
                  <c:v>0.14874994799999999</c:v>
                </c:pt>
                <c:pt idx="25">
                  <c:v>0.16999995700000001</c:v>
                </c:pt>
                <c:pt idx="26">
                  <c:v>0.19124996699999999</c:v>
                </c:pt>
                <c:pt idx="27">
                  <c:v>0.21249997600000001</c:v>
                </c:pt>
                <c:pt idx="28">
                  <c:v>0.23374998599999999</c:v>
                </c:pt>
                <c:pt idx="29">
                  <c:v>0.25499993599999998</c:v>
                </c:pt>
                <c:pt idx="30">
                  <c:v>0.276249945</c:v>
                </c:pt>
                <c:pt idx="31">
                  <c:v>0.29749995499999998</c:v>
                </c:pt>
                <c:pt idx="32">
                  <c:v>0.318749964</c:v>
                </c:pt>
                <c:pt idx="33">
                  <c:v>0.33999997399999998</c:v>
                </c:pt>
                <c:pt idx="34">
                  <c:v>0.361249983</c:v>
                </c:pt>
                <c:pt idx="35">
                  <c:v>0.38249993300000001</c:v>
                </c:pt>
                <c:pt idx="36">
                  <c:v>0.403749943</c:v>
                </c:pt>
                <c:pt idx="37">
                  <c:v>0.42499995200000001</c:v>
                </c:pt>
              </c:numCache>
            </c:numRef>
          </c:xVal>
          <c:yVal>
            <c:numRef>
              <c:f>trial1!$D$273:$D$310</c:f>
              <c:numCache>
                <c:formatCode>0.000</c:formatCode>
                <c:ptCount val="38"/>
                <c:pt idx="0">
                  <c:v>1.90522131E-9</c:v>
                </c:pt>
                <c:pt idx="1">
                  <c:v>8.8462387400000004E-10</c:v>
                </c:pt>
                <c:pt idx="2">
                  <c:v>1.0192368099999999E-9</c:v>
                </c:pt>
                <c:pt idx="3">
                  <c:v>7.3317680799999999E-9</c:v>
                </c:pt>
                <c:pt idx="4">
                  <c:v>8.3917058199999998E-8</c:v>
                </c:pt>
                <c:pt idx="5">
                  <c:v>5.4021973000000003E-7</c:v>
                </c:pt>
                <c:pt idx="6">
                  <c:v>4.2377751000000002E-6</c:v>
                </c:pt>
                <c:pt idx="7">
                  <c:v>1.43754405E-5</c:v>
                </c:pt>
                <c:pt idx="8">
                  <c:v>3.8577549299999997E-5</c:v>
                </c:pt>
                <c:pt idx="9">
                  <c:v>1.8372697E-5</c:v>
                </c:pt>
                <c:pt idx="10">
                  <c:v>2.9905448200000001E-5</c:v>
                </c:pt>
                <c:pt idx="11">
                  <c:v>1.37065072E-4</c:v>
                </c:pt>
                <c:pt idx="12">
                  <c:v>1.15142058E-4</c:v>
                </c:pt>
                <c:pt idx="13">
                  <c:v>1.3151437499999999E-4</c:v>
                </c:pt>
                <c:pt idx="14">
                  <c:v>1.1613705999999999E-4</c:v>
                </c:pt>
                <c:pt idx="15">
                  <c:v>3.8093359799999998E-5</c:v>
                </c:pt>
                <c:pt idx="16">
                  <c:v>4.9264930600000002E-5</c:v>
                </c:pt>
                <c:pt idx="17">
                  <c:v>3.7981824299999999E-6</c:v>
                </c:pt>
                <c:pt idx="18">
                  <c:v>7.6835088400000001E-2</c:v>
                </c:pt>
                <c:pt idx="19">
                  <c:v>0.23658219</c:v>
                </c:pt>
                <c:pt idx="20">
                  <c:v>0.23284073199999999</c:v>
                </c:pt>
                <c:pt idx="21">
                  <c:v>0.37002694600000002</c:v>
                </c:pt>
                <c:pt idx="22">
                  <c:v>0.42456182799999997</c:v>
                </c:pt>
                <c:pt idx="23">
                  <c:v>0.458383977</c:v>
                </c:pt>
                <c:pt idx="24">
                  <c:v>0.47948890900000002</c:v>
                </c:pt>
                <c:pt idx="25">
                  <c:v>0.36501473200000001</c:v>
                </c:pt>
                <c:pt idx="26">
                  <c:v>0.328793585</c:v>
                </c:pt>
                <c:pt idx="27">
                  <c:v>0.32130914900000002</c:v>
                </c:pt>
                <c:pt idx="28">
                  <c:v>0.25347673900000001</c:v>
                </c:pt>
                <c:pt idx="29">
                  <c:v>0.225941524</c:v>
                </c:pt>
                <c:pt idx="30">
                  <c:v>0.204451039</c:v>
                </c:pt>
                <c:pt idx="31">
                  <c:v>0.177326873</c:v>
                </c:pt>
                <c:pt idx="32">
                  <c:v>0.14299288399999999</c:v>
                </c:pt>
                <c:pt idx="33">
                  <c:v>0.11782933</c:v>
                </c:pt>
                <c:pt idx="34">
                  <c:v>0.10448062399999999</c:v>
                </c:pt>
                <c:pt idx="35">
                  <c:v>0.119557127</c:v>
                </c:pt>
                <c:pt idx="36">
                  <c:v>0.16695822799999999</c:v>
                </c:pt>
                <c:pt idx="37">
                  <c:v>0.227313876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879680"/>
        <c:axId val="157897856"/>
      </c:scatterChart>
      <c:valAx>
        <c:axId val="157879680"/>
        <c:scaling>
          <c:orientation val="minMax"/>
          <c:max val="0.5"/>
          <c:min val="-0.5"/>
        </c:scaling>
        <c:delete val="0"/>
        <c:axPos val="b"/>
        <c:majorGridlines/>
        <c:numFmt formatCode="0.00" sourceLinked="1"/>
        <c:majorTickMark val="out"/>
        <c:minorTickMark val="none"/>
        <c:tickLblPos val="nextTo"/>
        <c:crossAx val="157897856"/>
        <c:crosses val="autoZero"/>
        <c:crossBetween val="midCat"/>
        <c:majorUnit val="4.0000000000000008E-2"/>
        <c:minorUnit val="1.0000000000000002E-2"/>
      </c:valAx>
      <c:valAx>
        <c:axId val="157897856"/>
        <c:scaling>
          <c:orientation val="minMax"/>
          <c:max val="1.2"/>
          <c:min val="-0.2"/>
        </c:scaling>
        <c:delete val="0"/>
        <c:axPos val="l"/>
        <c:majorGridlines/>
        <c:numFmt formatCode="0.000" sourceLinked="1"/>
        <c:majorTickMark val="out"/>
        <c:minorTickMark val="none"/>
        <c:tickLblPos val="nextTo"/>
        <c:crossAx val="157879680"/>
        <c:crosses val="autoZero"/>
        <c:crossBetween val="midCat"/>
        <c:majorUnit val="0.1"/>
        <c:minorUnit val="4.0000000000000008E-2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901413969289623E-2"/>
          <c:y val="4.8062173908468307E-2"/>
          <c:w val="0.9405516153672443"/>
          <c:h val="0.93925621518283875"/>
        </c:manualLayout>
      </c:layout>
      <c:scatterChart>
        <c:scatterStyle val="smoothMarker"/>
        <c:varyColors val="0"/>
        <c:ser>
          <c:idx val="0"/>
          <c:order val="0"/>
          <c:tx>
            <c:v>at y=-0.0765</c:v>
          </c:tx>
          <c:xVal>
            <c:numRef>
              <c:f>trial1!$A$195:$A$232</c:f>
              <c:numCache>
                <c:formatCode>0.00</c:formatCode>
                <c:ptCount val="38"/>
                <c:pt idx="0">
                  <c:v>-0.38250005199999998</c:v>
                </c:pt>
                <c:pt idx="1">
                  <c:v>-0.36125004300000002</c:v>
                </c:pt>
                <c:pt idx="2">
                  <c:v>-0.34000003299999998</c:v>
                </c:pt>
                <c:pt idx="3">
                  <c:v>-0.318750054</c:v>
                </c:pt>
                <c:pt idx="4">
                  <c:v>-0.29750004400000002</c:v>
                </c:pt>
                <c:pt idx="5">
                  <c:v>-0.276250035</c:v>
                </c:pt>
                <c:pt idx="6">
                  <c:v>-0.255000055</c:v>
                </c:pt>
                <c:pt idx="7">
                  <c:v>-0.23375004499999999</c:v>
                </c:pt>
                <c:pt idx="8">
                  <c:v>-0.212500036</c:v>
                </c:pt>
                <c:pt idx="9">
                  <c:v>-0.191250056</c:v>
                </c:pt>
                <c:pt idx="10">
                  <c:v>-0.17000004599999999</c:v>
                </c:pt>
                <c:pt idx="11">
                  <c:v>-0.148750037</c:v>
                </c:pt>
                <c:pt idx="12">
                  <c:v>-0.127500057</c:v>
                </c:pt>
                <c:pt idx="13">
                  <c:v>-0.106250048</c:v>
                </c:pt>
                <c:pt idx="14">
                  <c:v>-8.5000038099999994E-2</c:v>
                </c:pt>
                <c:pt idx="15">
                  <c:v>-6.3750028599999994E-2</c:v>
                </c:pt>
                <c:pt idx="16">
                  <c:v>-4.2500019100000001E-2</c:v>
                </c:pt>
                <c:pt idx="17">
                  <c:v>-2.1250069100000001E-2</c:v>
                </c:pt>
                <c:pt idx="18">
                  <c:v>2.1249949899999999E-2</c:v>
                </c:pt>
                <c:pt idx="19">
                  <c:v>4.2499959499999997E-2</c:v>
                </c:pt>
                <c:pt idx="20">
                  <c:v>6.3749969000000004E-2</c:v>
                </c:pt>
                <c:pt idx="21">
                  <c:v>8.4999978500000004E-2</c:v>
                </c:pt>
                <c:pt idx="22">
                  <c:v>0.106249988</c:v>
                </c:pt>
                <c:pt idx="23">
                  <c:v>0.12749993800000001</c:v>
                </c:pt>
                <c:pt idx="24">
                  <c:v>0.14874994799999999</c:v>
                </c:pt>
                <c:pt idx="25">
                  <c:v>0.16999995700000001</c:v>
                </c:pt>
                <c:pt idx="26">
                  <c:v>0.19124996699999999</c:v>
                </c:pt>
                <c:pt idx="27">
                  <c:v>0.21249997600000001</c:v>
                </c:pt>
                <c:pt idx="28">
                  <c:v>0.23374998599999999</c:v>
                </c:pt>
                <c:pt idx="29">
                  <c:v>0.25499993599999998</c:v>
                </c:pt>
                <c:pt idx="30">
                  <c:v>0.276249945</c:v>
                </c:pt>
                <c:pt idx="31">
                  <c:v>0.29749995499999998</c:v>
                </c:pt>
                <c:pt idx="32">
                  <c:v>0.318749964</c:v>
                </c:pt>
                <c:pt idx="33">
                  <c:v>0.33999997399999998</c:v>
                </c:pt>
                <c:pt idx="34">
                  <c:v>0.361249983</c:v>
                </c:pt>
                <c:pt idx="35">
                  <c:v>0.38249993300000001</c:v>
                </c:pt>
                <c:pt idx="36">
                  <c:v>0.403749943</c:v>
                </c:pt>
                <c:pt idx="37">
                  <c:v>0.42499995200000001</c:v>
                </c:pt>
              </c:numCache>
            </c:numRef>
          </c:xVal>
          <c:yVal>
            <c:numRef>
              <c:f>trial1!$D$195:$D$232</c:f>
              <c:numCache>
                <c:formatCode>0.000</c:formatCode>
                <c:ptCount val="38"/>
                <c:pt idx="0">
                  <c:v>0.333729893</c:v>
                </c:pt>
                <c:pt idx="1">
                  <c:v>0.35771343100000003</c:v>
                </c:pt>
                <c:pt idx="2">
                  <c:v>0.36378085599999999</c:v>
                </c:pt>
                <c:pt idx="3">
                  <c:v>0.35840842099999998</c:v>
                </c:pt>
                <c:pt idx="4">
                  <c:v>0.37966251400000001</c:v>
                </c:pt>
                <c:pt idx="5">
                  <c:v>0.39822635099999998</c:v>
                </c:pt>
                <c:pt idx="6">
                  <c:v>0.42743423600000002</c:v>
                </c:pt>
                <c:pt idx="7">
                  <c:v>0.47107127300000001</c:v>
                </c:pt>
                <c:pt idx="8">
                  <c:v>0.51542633800000004</c:v>
                </c:pt>
                <c:pt idx="9">
                  <c:v>0.56939101199999997</c:v>
                </c:pt>
                <c:pt idx="10">
                  <c:v>0.60650372500000005</c:v>
                </c:pt>
                <c:pt idx="11">
                  <c:v>0.6114676</c:v>
                </c:pt>
                <c:pt idx="12">
                  <c:v>0.57964569300000002</c:v>
                </c:pt>
                <c:pt idx="13">
                  <c:v>0.56316482999999995</c:v>
                </c:pt>
                <c:pt idx="14">
                  <c:v>0.53847885100000004</c:v>
                </c:pt>
                <c:pt idx="15">
                  <c:v>0.42716711800000001</c:v>
                </c:pt>
                <c:pt idx="16">
                  <c:v>0.22527095699999999</c:v>
                </c:pt>
                <c:pt idx="17">
                  <c:v>3.0401516699999999E-2</c:v>
                </c:pt>
                <c:pt idx="18">
                  <c:v>0.21130236999999999</c:v>
                </c:pt>
                <c:pt idx="19">
                  <c:v>0.526281416</c:v>
                </c:pt>
                <c:pt idx="20">
                  <c:v>0.67874652099999999</c:v>
                </c:pt>
                <c:pt idx="21">
                  <c:v>0.89283984900000002</c:v>
                </c:pt>
                <c:pt idx="22">
                  <c:v>0.95875775799999996</c:v>
                </c:pt>
                <c:pt idx="23">
                  <c:v>0.969834745</c:v>
                </c:pt>
                <c:pt idx="24">
                  <c:v>0.95667022499999999</c:v>
                </c:pt>
                <c:pt idx="25">
                  <c:v>0.92218351399999998</c:v>
                </c:pt>
                <c:pt idx="26">
                  <c:v>0.85230636599999998</c:v>
                </c:pt>
                <c:pt idx="27">
                  <c:v>0.776985645</c:v>
                </c:pt>
                <c:pt idx="28">
                  <c:v>0.71501785500000004</c:v>
                </c:pt>
                <c:pt idx="29">
                  <c:v>0.697240949</c:v>
                </c:pt>
                <c:pt idx="30">
                  <c:v>0.71522057100000003</c:v>
                </c:pt>
                <c:pt idx="31">
                  <c:v>0.73190206300000005</c:v>
                </c:pt>
                <c:pt idx="32">
                  <c:v>0.73088854599999997</c:v>
                </c:pt>
                <c:pt idx="33">
                  <c:v>0.75144803500000001</c:v>
                </c:pt>
                <c:pt idx="34">
                  <c:v>0.81578129499999996</c:v>
                </c:pt>
                <c:pt idx="35">
                  <c:v>0.89166021299999998</c:v>
                </c:pt>
                <c:pt idx="36">
                  <c:v>0.94494605099999995</c:v>
                </c:pt>
                <c:pt idx="37">
                  <c:v>0.94884192899999997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821568"/>
        <c:axId val="157855744"/>
      </c:scatterChart>
      <c:valAx>
        <c:axId val="157821568"/>
        <c:scaling>
          <c:orientation val="minMax"/>
          <c:max val="0.5"/>
          <c:min val="-0.5"/>
        </c:scaling>
        <c:delete val="0"/>
        <c:axPos val="b"/>
        <c:majorGridlines/>
        <c:numFmt formatCode="0.00" sourceLinked="1"/>
        <c:majorTickMark val="out"/>
        <c:minorTickMark val="none"/>
        <c:tickLblPos val="nextTo"/>
        <c:crossAx val="157855744"/>
        <c:crosses val="autoZero"/>
        <c:crossBetween val="midCat"/>
        <c:majorUnit val="4.0000000000000008E-2"/>
        <c:minorUnit val="1.0000000000000002E-2"/>
      </c:valAx>
      <c:valAx>
        <c:axId val="157855744"/>
        <c:scaling>
          <c:orientation val="minMax"/>
          <c:max val="1.2"/>
          <c:min val="-0.2"/>
        </c:scaling>
        <c:delete val="0"/>
        <c:axPos val="l"/>
        <c:majorGridlines/>
        <c:numFmt formatCode="0.000" sourceLinked="1"/>
        <c:majorTickMark val="out"/>
        <c:minorTickMark val="none"/>
        <c:tickLblPos val="nextTo"/>
        <c:crossAx val="157821568"/>
        <c:crosses val="autoZero"/>
        <c:crossBetween val="midCat"/>
        <c:majorUnit val="0.1"/>
        <c:minorUnit val="4.0000000000000008E-2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7091104121437974E-2"/>
          <c:y val="5.0816631160274961E-2"/>
          <c:w val="0.95370596753340808"/>
          <c:h val="0.93577497109865615"/>
        </c:manualLayout>
      </c:layout>
      <c:scatterChart>
        <c:scatterStyle val="smoothMarker"/>
        <c:varyColors val="0"/>
        <c:ser>
          <c:idx val="0"/>
          <c:order val="0"/>
          <c:tx>
            <c:v>a y=-0.0935</c:v>
          </c:tx>
          <c:xVal>
            <c:numRef>
              <c:f>trial1!$A$117:$A$154</c:f>
              <c:numCache>
                <c:formatCode>0.00</c:formatCode>
                <c:ptCount val="38"/>
                <c:pt idx="0">
                  <c:v>-0.38250005199999998</c:v>
                </c:pt>
                <c:pt idx="1">
                  <c:v>-0.36125004300000002</c:v>
                </c:pt>
                <c:pt idx="2">
                  <c:v>-0.34000003299999998</c:v>
                </c:pt>
                <c:pt idx="3">
                  <c:v>-0.318750054</c:v>
                </c:pt>
                <c:pt idx="4">
                  <c:v>-0.29750004400000002</c:v>
                </c:pt>
                <c:pt idx="5">
                  <c:v>-0.276250035</c:v>
                </c:pt>
                <c:pt idx="6">
                  <c:v>-0.255000055</c:v>
                </c:pt>
                <c:pt idx="7">
                  <c:v>-0.23375004499999999</c:v>
                </c:pt>
                <c:pt idx="8">
                  <c:v>-0.212500036</c:v>
                </c:pt>
                <c:pt idx="9">
                  <c:v>-0.191250056</c:v>
                </c:pt>
                <c:pt idx="10">
                  <c:v>-0.17000004599999999</c:v>
                </c:pt>
                <c:pt idx="11">
                  <c:v>-0.148750037</c:v>
                </c:pt>
                <c:pt idx="12">
                  <c:v>-0.127500057</c:v>
                </c:pt>
                <c:pt idx="13">
                  <c:v>-0.106250048</c:v>
                </c:pt>
                <c:pt idx="14">
                  <c:v>-8.5000038099999994E-2</c:v>
                </c:pt>
                <c:pt idx="15">
                  <c:v>-6.3750028599999994E-2</c:v>
                </c:pt>
                <c:pt idx="16">
                  <c:v>-4.2500019100000001E-2</c:v>
                </c:pt>
                <c:pt idx="17">
                  <c:v>-2.1250069100000001E-2</c:v>
                </c:pt>
                <c:pt idx="18">
                  <c:v>2.1249949899999999E-2</c:v>
                </c:pt>
                <c:pt idx="19">
                  <c:v>4.2499959499999997E-2</c:v>
                </c:pt>
                <c:pt idx="20">
                  <c:v>6.3749969000000004E-2</c:v>
                </c:pt>
                <c:pt idx="21">
                  <c:v>8.4999978500000004E-2</c:v>
                </c:pt>
                <c:pt idx="22">
                  <c:v>0.106249988</c:v>
                </c:pt>
                <c:pt idx="23">
                  <c:v>0.12749993800000001</c:v>
                </c:pt>
                <c:pt idx="24">
                  <c:v>0.14874994799999999</c:v>
                </c:pt>
                <c:pt idx="25">
                  <c:v>0.16999995700000001</c:v>
                </c:pt>
                <c:pt idx="26">
                  <c:v>0.19124996699999999</c:v>
                </c:pt>
                <c:pt idx="27">
                  <c:v>0.21249997600000001</c:v>
                </c:pt>
                <c:pt idx="28">
                  <c:v>0.23374998599999999</c:v>
                </c:pt>
                <c:pt idx="29">
                  <c:v>0.25499993599999998</c:v>
                </c:pt>
                <c:pt idx="30">
                  <c:v>0.276249945</c:v>
                </c:pt>
                <c:pt idx="31">
                  <c:v>0.29749995499999998</c:v>
                </c:pt>
                <c:pt idx="32">
                  <c:v>0.318749964</c:v>
                </c:pt>
                <c:pt idx="33">
                  <c:v>0.33999997399999998</c:v>
                </c:pt>
                <c:pt idx="34">
                  <c:v>0.361249983</c:v>
                </c:pt>
                <c:pt idx="35">
                  <c:v>0.38249993300000001</c:v>
                </c:pt>
                <c:pt idx="36">
                  <c:v>0.403749943</c:v>
                </c:pt>
                <c:pt idx="37">
                  <c:v>0.42499995200000001</c:v>
                </c:pt>
              </c:numCache>
            </c:numRef>
          </c:xVal>
          <c:yVal>
            <c:numRef>
              <c:f>trial1!$D$117:$D$154</c:f>
              <c:numCache>
                <c:formatCode>0.000</c:formatCode>
                <c:ptCount val="38"/>
                <c:pt idx="0">
                  <c:v>0.99511456499999995</c:v>
                </c:pt>
                <c:pt idx="1">
                  <c:v>0.99460184600000001</c:v>
                </c:pt>
                <c:pt idx="2">
                  <c:v>0.99227762200000003</c:v>
                </c:pt>
                <c:pt idx="3">
                  <c:v>0.99005675299999996</c:v>
                </c:pt>
                <c:pt idx="4">
                  <c:v>0.99091660999999998</c:v>
                </c:pt>
                <c:pt idx="5">
                  <c:v>0.99276751299999999</c:v>
                </c:pt>
                <c:pt idx="6">
                  <c:v>0.99276298299999999</c:v>
                </c:pt>
                <c:pt idx="7">
                  <c:v>0.99516677899999995</c:v>
                </c:pt>
                <c:pt idx="8">
                  <c:v>0.99563336400000002</c:v>
                </c:pt>
                <c:pt idx="9">
                  <c:v>0.997582674</c:v>
                </c:pt>
                <c:pt idx="10">
                  <c:v>0.99697053400000002</c:v>
                </c:pt>
                <c:pt idx="11">
                  <c:v>0.99527633199999999</c:v>
                </c:pt>
                <c:pt idx="12">
                  <c:v>0.99540942899999996</c:v>
                </c:pt>
                <c:pt idx="13">
                  <c:v>0.99340307699999997</c:v>
                </c:pt>
                <c:pt idx="14">
                  <c:v>0.98926180600000002</c:v>
                </c:pt>
                <c:pt idx="15">
                  <c:v>0.901908457</c:v>
                </c:pt>
                <c:pt idx="16">
                  <c:v>0.56777518999999999</c:v>
                </c:pt>
                <c:pt idx="17">
                  <c:v>0.14208968</c:v>
                </c:pt>
                <c:pt idx="18">
                  <c:v>0.46682557499999999</c:v>
                </c:pt>
                <c:pt idx="19">
                  <c:v>0.76123040900000005</c:v>
                </c:pt>
                <c:pt idx="20">
                  <c:v>0.95271492000000002</c:v>
                </c:pt>
                <c:pt idx="21">
                  <c:v>0.99445080799999996</c:v>
                </c:pt>
                <c:pt idx="22">
                  <c:v>0.997654021</c:v>
                </c:pt>
                <c:pt idx="23">
                  <c:v>0.998001099</c:v>
                </c:pt>
                <c:pt idx="24">
                  <c:v>0.997970939</c:v>
                </c:pt>
                <c:pt idx="25">
                  <c:v>0.99796062699999999</c:v>
                </c:pt>
                <c:pt idx="26">
                  <c:v>0.99709665800000002</c:v>
                </c:pt>
                <c:pt idx="27">
                  <c:v>0.99536097000000001</c:v>
                </c:pt>
                <c:pt idx="28">
                  <c:v>0.99785506700000004</c:v>
                </c:pt>
                <c:pt idx="29">
                  <c:v>0.99800312499999999</c:v>
                </c:pt>
                <c:pt idx="30">
                  <c:v>0.99783200000000005</c:v>
                </c:pt>
                <c:pt idx="31">
                  <c:v>0.99742746400000004</c:v>
                </c:pt>
                <c:pt idx="32">
                  <c:v>0.99743723900000003</c:v>
                </c:pt>
                <c:pt idx="33">
                  <c:v>0.99788635999999997</c:v>
                </c:pt>
                <c:pt idx="34">
                  <c:v>0.99810272499999997</c:v>
                </c:pt>
                <c:pt idx="35">
                  <c:v>0.99811714900000004</c:v>
                </c:pt>
                <c:pt idx="36">
                  <c:v>0.99811482399999996</c:v>
                </c:pt>
                <c:pt idx="37">
                  <c:v>0.99811172500000001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820224"/>
        <c:axId val="138826112"/>
      </c:scatterChart>
      <c:valAx>
        <c:axId val="138820224"/>
        <c:scaling>
          <c:orientation val="minMax"/>
          <c:max val="0.5"/>
          <c:min val="-0.5"/>
        </c:scaling>
        <c:delete val="0"/>
        <c:axPos val="b"/>
        <c:majorGridlines/>
        <c:numFmt formatCode="0.00" sourceLinked="1"/>
        <c:majorTickMark val="out"/>
        <c:minorTickMark val="none"/>
        <c:tickLblPos val="nextTo"/>
        <c:crossAx val="138826112"/>
        <c:crosses val="autoZero"/>
        <c:crossBetween val="midCat"/>
        <c:majorUnit val="4.0000000000000008E-2"/>
        <c:minorUnit val="1.0000000000000002E-2"/>
      </c:valAx>
      <c:valAx>
        <c:axId val="138826112"/>
        <c:scaling>
          <c:orientation val="minMax"/>
          <c:max val="1.2"/>
          <c:min val="-0.2"/>
        </c:scaling>
        <c:delete val="0"/>
        <c:axPos val="l"/>
        <c:majorGridlines/>
        <c:numFmt formatCode="0.000" sourceLinked="1"/>
        <c:majorTickMark val="out"/>
        <c:minorTickMark val="none"/>
        <c:tickLblPos val="nextTo"/>
        <c:crossAx val="138820224"/>
        <c:crosses val="autoZero"/>
        <c:crossBetween val="midCat"/>
        <c:majorUnit val="0.1"/>
        <c:minorUnit val="4.0000000000000008E-2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0.01869</cdr:x>
      <cdr:y>0.90789</cdr:y>
    </cdr:from>
    <cdr:to>
      <cdr:x>0.1028</cdr:x>
      <cdr:y>0.97538</cdr:y>
    </cdr:to>
    <cdr:sp macro="" textlink="">
      <cdr:nvSpPr>
        <cdr:cNvPr id="2" name="TextBox 4"/>
        <cdr:cNvSpPr txBox="1"/>
      </cdr:nvSpPr>
      <cdr:spPr>
        <a:xfrm xmlns:a="http://schemas.openxmlformats.org/drawingml/2006/main">
          <a:off x="144016" y="4968552"/>
          <a:ext cx="648072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b="1" dirty="0" smtClean="0"/>
            <a:t>X(m)</a:t>
          </a:r>
          <a:endParaRPr lang="en-IN" b="1" dirty="0"/>
        </a:p>
      </cdr:txBody>
    </cdr:sp>
  </cdr:relSizeAnchor>
  <cdr:relSizeAnchor xmlns:cdr="http://schemas.openxmlformats.org/drawingml/2006/chartDrawing">
    <cdr:from>
      <cdr:x>0.39252</cdr:x>
      <cdr:y>0.01316</cdr:y>
    </cdr:from>
    <cdr:to>
      <cdr:x>0.44046</cdr:x>
      <cdr:y>0.46053</cdr:y>
    </cdr:to>
    <cdr:sp macro="" textlink="">
      <cdr:nvSpPr>
        <cdr:cNvPr id="3" name="TextBox 4"/>
        <cdr:cNvSpPr txBox="1"/>
      </cdr:nvSpPr>
      <cdr:spPr>
        <a:xfrm xmlns:a="http://schemas.openxmlformats.org/drawingml/2006/main" rot="16200000">
          <a:off x="1984865" y="1111479"/>
          <a:ext cx="2448274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800" b="1" dirty="0" smtClean="0"/>
            <a:t>Sand volume fraction </a:t>
          </a:r>
          <a:endParaRPr lang="en-IN" sz="18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0.38917</cdr:x>
      <cdr:y>0.2259</cdr:y>
    </cdr:from>
    <cdr:to>
      <cdr:x>0.43558</cdr:x>
      <cdr:y>0.76808</cdr:y>
    </cdr:to>
    <cdr:sp macro="" textlink="">
      <cdr:nvSpPr>
        <cdr:cNvPr id="2" name="TextBox 4"/>
        <cdr:cNvSpPr txBox="1"/>
      </cdr:nvSpPr>
      <cdr:spPr>
        <a:xfrm xmlns:a="http://schemas.openxmlformats.org/drawingml/2006/main" rot="16200000">
          <a:off x="1984868" y="2191597"/>
          <a:ext cx="2592287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800" b="1" dirty="0" smtClean="0"/>
            <a:t>Sand </a:t>
          </a:r>
          <a:r>
            <a:rPr lang="en-IN" sz="1800" b="1" dirty="0" smtClean="0"/>
            <a:t>volume fraction </a:t>
          </a:r>
          <a:endParaRPr lang="en-IN" sz="18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AB579-C570-4CB0-9CFF-B3AD4FBC6B6F}" type="datetimeFigureOut">
              <a:rPr lang="en-IN" smtClean="0"/>
              <a:t>27-03-2020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7AD94-9D2F-41A7-BC09-FEFB99E41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79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C6626-F7A8-4B01-98C7-E56036648AC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57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7AD94-9D2F-41A7-BC09-FEFB99E41C46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34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AF143-8EF7-4378-8695-9441B7CD4EAA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868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6090-2E82-4960-97FD-B8F78D40C32D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42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87A-9CD5-4685-A4A2-CAB9E68098EB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42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63C8-0013-4E99-8EA8-7728AE0988A5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58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7BF9-61FD-480A-A6C6-885AE7A4B2A3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76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7D73-CA00-4F4C-9053-A7517FB2DE60}" type="datetime1">
              <a:rPr lang="en-IN" smtClean="0"/>
              <a:t>27-03-2020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3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2D69-0B0B-439E-AC17-19F5A316A115}" type="datetime1">
              <a:rPr lang="en-IN" smtClean="0"/>
              <a:t>27-03-2020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43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40B6-055E-45A2-BA36-C42380C3397F}" type="datetime1">
              <a:rPr lang="en-IN" smtClean="0"/>
              <a:t>27-03-2020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797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1CA0-F0CE-4A6D-A145-DA64506875EE}" type="datetime1">
              <a:rPr lang="en-IN" smtClean="0"/>
              <a:t>27-03-2020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469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8D46-A1D8-48A3-B468-B9C5160DD4D3}" type="datetime1">
              <a:rPr lang="en-IN" smtClean="0"/>
              <a:t>27-03-2020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8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F55-0739-4869-BD9A-C668C364E842}" type="datetime1">
              <a:rPr lang="en-IN" smtClean="0"/>
              <a:t>27-03-2020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78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AF8F6-AAFE-45EE-A462-BBFE7AA35C81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D4E45-98A6-43AC-A538-C7EA408EAB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34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4" y="2130425"/>
            <a:ext cx="8604448" cy="1658615"/>
          </a:xfrm>
        </p:spPr>
        <p:txBody>
          <a:bodyPr>
            <a:normAutofit fontScale="90000"/>
          </a:bodyPr>
          <a:lstStyle/>
          <a:p>
            <a:r>
              <a:rPr lang="en-IN" sz="3600" b="1" dirty="0" smtClean="0"/>
              <a:t>CFD Simulation for Bridge pier </a:t>
            </a:r>
            <a:r>
              <a:rPr lang="en-IN" sz="3600" b="1" dirty="0" smtClean="0"/>
              <a:t>Scour </a:t>
            </a:r>
            <a:br>
              <a:rPr lang="en-IN" sz="3600" b="1" dirty="0" smtClean="0"/>
            </a:br>
            <a:r>
              <a:rPr lang="en-IN" sz="3100" b="1" dirty="0" smtClean="0"/>
              <a:t>Case III</a:t>
            </a:r>
            <a:br>
              <a:rPr lang="en-IN" sz="3100" b="1" dirty="0" smtClean="0"/>
            </a:br>
            <a:r>
              <a:rPr lang="en-IN" sz="3100" b="1" dirty="0"/>
              <a:t>D</a:t>
            </a:r>
            <a:r>
              <a:rPr lang="en-IN" sz="3100" b="1" dirty="0" smtClean="0"/>
              <a:t>istance between </a:t>
            </a:r>
            <a:r>
              <a:rPr lang="en-IN" sz="3100" b="1" dirty="0" smtClean="0"/>
              <a:t>bed level and foundation top=30mm</a:t>
            </a:r>
            <a:endParaRPr lang="en-IN" sz="31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By </a:t>
            </a:r>
            <a:r>
              <a:rPr lang="en-IN" sz="2000" dirty="0" err="1" smtClean="0"/>
              <a:t>Isha</a:t>
            </a:r>
            <a:r>
              <a:rPr lang="en-IN" sz="2000" dirty="0" smtClean="0"/>
              <a:t> </a:t>
            </a:r>
            <a:r>
              <a:rPr lang="en-IN" sz="2000" dirty="0" err="1" smtClean="0"/>
              <a:t>Nagpurkar</a:t>
            </a:r>
            <a:endParaRPr lang="en-IN" sz="2000" dirty="0" smtClean="0"/>
          </a:p>
          <a:p>
            <a:r>
              <a:rPr lang="en-IN" sz="2000" dirty="0" smtClean="0"/>
              <a:t>Date: </a:t>
            </a:r>
            <a:r>
              <a:rPr lang="en-IN" sz="2000" dirty="0" smtClean="0"/>
              <a:t>27</a:t>
            </a:r>
            <a:r>
              <a:rPr lang="en-IN" sz="2000" dirty="0" smtClean="0"/>
              <a:t>/03/2020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33EAD-1E6A-4389-9AB0-C11C433F7D65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20080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Sand Volume fraction plot at Plane 1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" y="1124744"/>
            <a:ext cx="8107680" cy="2636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1" b="4230"/>
          <a:stretch/>
        </p:blipFill>
        <p:spPr>
          <a:xfrm>
            <a:off x="3440509" y="3753376"/>
            <a:ext cx="5451971" cy="306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75856" y="2443004"/>
            <a:ext cx="2232248" cy="131037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836880"/>
            <a:ext cx="2536085" cy="1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238502" y="1196752"/>
            <a:ext cx="6377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5778" y="1043444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1</a:t>
            </a:r>
            <a:endParaRPr lang="en-IN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79" y="836880"/>
            <a:ext cx="2536085" cy="1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6207657" y="1196752"/>
            <a:ext cx="6377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C99-B3D6-4287-BFAB-0E5E93F344EC}" type="datetime1">
              <a:rPr lang="en-IN" smtClean="0"/>
              <a:t>27-03-2020</a:t>
            </a:fld>
            <a:endParaRPr lang="en-IN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91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7551420" cy="4930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Velocity vectors</a:t>
            </a:r>
            <a:endParaRPr lang="en-IN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91850" y="980728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1</a:t>
            </a:r>
            <a:endParaRPr lang="en-IN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79" y="836880"/>
            <a:ext cx="2536085" cy="1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6207657" y="1196752"/>
            <a:ext cx="6377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7297-21A4-4079-B55E-6167180B3DF8}" type="datetime1">
              <a:rPr lang="en-IN" smtClean="0"/>
              <a:t>27-03-2020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2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7916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Pressure Plot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66372"/>
            <a:ext cx="8458200" cy="2430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1850" y="1286402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1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79" y="1142554"/>
            <a:ext cx="2536085" cy="1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6207657" y="1502426"/>
            <a:ext cx="6377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A7A8-43C9-4A74-A3A3-C4AFD19A982D}" type="datetime1">
              <a:rPr lang="en-IN" smtClean="0"/>
              <a:t>27-03-2020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3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0" y="330716"/>
            <a:ext cx="8458200" cy="2522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859380"/>
            <a:ext cx="8442960" cy="2369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6"/>
          <a:stretch/>
        </p:blipFill>
        <p:spPr>
          <a:xfrm>
            <a:off x="130316" y="5301208"/>
            <a:ext cx="8983980" cy="1352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4088" y="260480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1</a:t>
            </a:r>
            <a:endParaRPr lang="en-I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617" y="116632"/>
            <a:ext cx="2536085" cy="1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6179895" y="476504"/>
            <a:ext cx="6377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2BD5-331F-4F81-873E-9BEBE4BB75CE}" type="datetime1">
              <a:rPr lang="en-IN" smtClean="0"/>
              <a:t>27-03-2020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64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9325"/>
            <a:ext cx="2092288" cy="120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926976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Sand Volume fraction plot at Plane 2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 r="1012" b="5957"/>
          <a:stretch/>
        </p:blipFill>
        <p:spPr>
          <a:xfrm>
            <a:off x="899592" y="764704"/>
            <a:ext cx="7606028" cy="3780000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56" y="4565476"/>
            <a:ext cx="2419350" cy="2247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6703975" y="1012086"/>
            <a:ext cx="6377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29834" y="827420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2</a:t>
            </a:r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B0559-A8D9-493D-99EC-72DEB75DECBE}" type="datetime1">
              <a:rPr lang="en-IN" smtClean="0"/>
              <a:t>27-03-2020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48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Velocity vectors at Plane 2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2" y="1916832"/>
            <a:ext cx="8683745" cy="4549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45389"/>
            <a:ext cx="2092288" cy="120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703975" y="1588150"/>
            <a:ext cx="6377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29834" y="1403484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2</a:t>
            </a:r>
            <a:endParaRPr lang="en-IN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AEBE4-7F90-4B6E-90CD-0168CFA85E10}" type="datetime1">
              <a:rPr lang="en-IN" smtClean="0"/>
              <a:t>27-03-2020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0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2759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Pressure plot </a:t>
            </a:r>
            <a:r>
              <a:rPr lang="en-IN" sz="2800" b="1" dirty="0" smtClean="0"/>
              <a:t>at Plane 2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04864"/>
            <a:ext cx="8379405" cy="3935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66" y="1217397"/>
            <a:ext cx="2092288" cy="120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498269" y="1660158"/>
            <a:ext cx="6377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24128" y="1475492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2</a:t>
            </a:r>
            <a:endParaRPr lang="en-IN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CBFF-6E6C-4E24-AA95-5EFEA3D4F183}" type="datetime1">
              <a:rPr lang="en-IN" smtClean="0"/>
              <a:t>27-03-2020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8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62" y="1412776"/>
            <a:ext cx="209322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Sand Volume fraction plot at Plane 3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2331762"/>
            <a:ext cx="9144000" cy="448161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642285" y="1732166"/>
            <a:ext cx="6377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80112" y="1547500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3</a:t>
            </a:r>
            <a:endParaRPr lang="en-IN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A029-71D4-4420-B9F3-A56371C7BD72}" type="datetime1">
              <a:rPr lang="en-IN" smtClean="0"/>
              <a:t>27-03-2020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4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Velocity vectors at Plane 3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6"/>
          <a:stretch/>
        </p:blipFill>
        <p:spPr>
          <a:xfrm>
            <a:off x="35496" y="1721571"/>
            <a:ext cx="8926768" cy="4515741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62" y="1412776"/>
            <a:ext cx="209322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642285" y="1732166"/>
            <a:ext cx="6377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80112" y="1547500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3</a:t>
            </a:r>
            <a:endParaRPr lang="en-IN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C2725-314E-45E1-A48B-E9A60381EB28}" type="datetime1">
              <a:rPr lang="en-IN" smtClean="0"/>
              <a:t>27-03-2020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5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Pressure plot at Plane 3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701" b="4637"/>
          <a:stretch/>
        </p:blipFill>
        <p:spPr>
          <a:xfrm>
            <a:off x="129768" y="2276872"/>
            <a:ext cx="8814816" cy="43672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62" y="1412776"/>
            <a:ext cx="209322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642285" y="1732166"/>
            <a:ext cx="63775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80112" y="1547500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3</a:t>
            </a:r>
            <a:endParaRPr lang="en-IN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BFE15-62C6-422C-B5F2-0F510D41F0F7}" type="datetime1">
              <a:rPr lang="en-IN" smtClean="0"/>
              <a:t>27-03-2020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23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 smtClean="0"/>
              <a:t>Geometry overview</a:t>
            </a:r>
            <a:br>
              <a:rPr lang="en-IN" sz="2800" b="1" dirty="0" smtClean="0"/>
            </a:br>
            <a:r>
              <a:rPr lang="en-IN" sz="2800" b="1" dirty="0" smtClean="0"/>
              <a:t>Actual model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1893"/>
            <a:ext cx="9144000" cy="387132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8604448" y="4337459"/>
            <a:ext cx="0" cy="16357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80412" y="578854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Inlet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3528" y="2209050"/>
            <a:ext cx="0" cy="121994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496" y="342899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Outlet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5436096" y="228429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Pillar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858752" y="2380238"/>
            <a:ext cx="648072" cy="104876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16016" y="465313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Foundation</a:t>
            </a:r>
            <a:endParaRPr lang="en-IN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868016" y="3841752"/>
            <a:ext cx="136032" cy="8833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7DAA-5E4A-470F-B588-EE0FDD6C2EA2}" type="datetime1">
              <a:rPr lang="en-IN" smtClean="0"/>
              <a:t>27-03-2020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0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556792"/>
            <a:ext cx="221708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Sand Volume fraction plot at Plane 4</a:t>
            </a:r>
            <a:endParaRPr lang="en-IN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r="1289" b="6191"/>
          <a:stretch/>
        </p:blipFill>
        <p:spPr>
          <a:xfrm>
            <a:off x="179512" y="2237968"/>
            <a:ext cx="8493760" cy="45034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269347" y="2348880"/>
            <a:ext cx="146068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36096" y="2132856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4</a:t>
            </a:r>
            <a:endParaRPr lang="en-IN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305-DAAC-4954-BFD1-B864E59FAA0F}" type="datetime1">
              <a:rPr lang="en-IN" smtClean="0"/>
              <a:t>27-03-2020</a:t>
            </a:fld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5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Velocity vectors at Plane 4 </a:t>
            </a:r>
            <a:endParaRPr lang="en-IN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" y="1772816"/>
            <a:ext cx="8946398" cy="475252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268760"/>
            <a:ext cx="221708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269347" y="2060848"/>
            <a:ext cx="146068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36096" y="1844824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4</a:t>
            </a:r>
            <a:endParaRPr lang="en-IN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4FF4-7D89-4211-81A9-6C79B5CE3D6F}" type="datetime1">
              <a:rPr lang="en-IN" smtClean="0"/>
              <a:t>27-03-2020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78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Pressure plot at Plane 4</a:t>
            </a:r>
            <a:endParaRPr lang="en-IN" sz="28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52228"/>
            <a:ext cx="854075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4"/>
            <a:ext cx="221708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6197339" y="2276872"/>
            <a:ext cx="146068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4088" y="2060848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2427-EB88-40D5-8595-8064DAE4B747}" type="datetime1">
              <a:rPr lang="en-IN" smtClean="0"/>
              <a:t>27-03-2020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15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023053"/>
              </p:ext>
            </p:extLst>
          </p:nvPr>
        </p:nvGraphicFramePr>
        <p:xfrm>
          <a:off x="476839" y="1570442"/>
          <a:ext cx="8559658" cy="3807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Time </a:t>
            </a:r>
            <a:r>
              <a:rPr lang="en-IN" sz="2800" b="1" dirty="0" err="1" smtClean="0"/>
              <a:t>Vs</a:t>
            </a:r>
            <a:r>
              <a:rPr lang="en-IN" sz="2800" b="1" dirty="0" smtClean="0"/>
              <a:t> Scour depth plot</a:t>
            </a:r>
            <a:endParaRPr lang="en-IN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743908" y="5229200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Time (s)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679937" y="299230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S/D 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5733256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S/D is a dimensionless number where, </a:t>
            </a:r>
          </a:p>
          <a:p>
            <a:r>
              <a:rPr lang="en-IN" dirty="0"/>
              <a:t> </a:t>
            </a:r>
            <a:r>
              <a:rPr lang="en-IN" dirty="0" smtClean="0"/>
              <a:t>     S: Y(m) at sand volume fraction  0.8</a:t>
            </a:r>
          </a:p>
          <a:p>
            <a:r>
              <a:rPr lang="en-IN" dirty="0" smtClean="0"/>
              <a:t>      D: Diameter of pier (m)</a:t>
            </a:r>
            <a:endParaRPr lang="en-IN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EF94-B123-4755-A8A9-EEB2C3F93AB5}" type="datetime1">
              <a:rPr lang="en-IN" smtClean="0"/>
              <a:t>27-03-2020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9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16" y="0"/>
            <a:ext cx="8229600" cy="810344"/>
          </a:xfrm>
        </p:spPr>
        <p:txBody>
          <a:bodyPr>
            <a:normAutofit fontScale="90000"/>
          </a:bodyPr>
          <a:lstStyle/>
          <a:p>
            <a:r>
              <a:rPr lang="en-IN" sz="2800" b="1" dirty="0" smtClean="0"/>
              <a:t>Distance x(m) </a:t>
            </a:r>
            <a:r>
              <a:rPr lang="en-IN" sz="2800" b="1" dirty="0" err="1" smtClean="0"/>
              <a:t>Vs</a:t>
            </a:r>
            <a:r>
              <a:rPr lang="en-IN" sz="2800" b="1" dirty="0" smtClean="0"/>
              <a:t> Sand Volume fraction at Y=-0.0595 and Z=0</a:t>
            </a:r>
            <a:endParaRPr lang="en-IN" sz="2800" b="1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1178841"/>
              </p:ext>
            </p:extLst>
          </p:nvPr>
        </p:nvGraphicFramePr>
        <p:xfrm>
          <a:off x="179512" y="1439496"/>
          <a:ext cx="8784976" cy="54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4"/>
          <p:cNvSpPr txBox="1"/>
          <p:nvPr/>
        </p:nvSpPr>
        <p:spPr>
          <a:xfrm rot="16200000">
            <a:off x="2570570" y="3280337"/>
            <a:ext cx="252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Sand </a:t>
            </a:r>
            <a:r>
              <a:rPr lang="en-IN" sz="1800" b="1" dirty="0" smtClean="0"/>
              <a:t>volume fraction </a:t>
            </a:r>
            <a:endParaRPr lang="en-IN" sz="1800" b="1" dirty="0"/>
          </a:p>
        </p:txBody>
      </p:sp>
      <p:sp>
        <p:nvSpPr>
          <p:cNvPr id="7" name="TextBox 4"/>
          <p:cNvSpPr txBox="1"/>
          <p:nvPr/>
        </p:nvSpPr>
        <p:spPr>
          <a:xfrm>
            <a:off x="467544" y="634997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X(m)</a:t>
            </a:r>
            <a:endParaRPr lang="en-IN" sz="1800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692696"/>
            <a:ext cx="469935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95736" y="111545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Y= -0.0595, Z=0</a:t>
            </a:r>
            <a:endParaRPr lang="en-IN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C79F6-2235-40BF-991C-AF584295FD90}" type="datetime1">
              <a:rPr lang="en-IN" smtClean="0"/>
              <a:t>27-03-2020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24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124744"/>
            <a:ext cx="531329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0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44624"/>
            <a:ext cx="8229600" cy="1143000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Distance x(m) </a:t>
            </a:r>
            <a:r>
              <a:rPr lang="en-IN" sz="2400" b="1" dirty="0" err="1" smtClean="0"/>
              <a:t>Vs</a:t>
            </a:r>
            <a:r>
              <a:rPr lang="en-IN" sz="2400" b="1" dirty="0" smtClean="0"/>
              <a:t> Sand Volume fraction at Y=-0.0765 and Z=0</a:t>
            </a:r>
            <a:endParaRPr lang="en-IN" sz="2400" b="1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637837"/>
              </p:ext>
            </p:extLst>
          </p:nvPr>
        </p:nvGraphicFramePr>
        <p:xfrm>
          <a:off x="683568" y="1360200"/>
          <a:ext cx="7704856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836712"/>
            <a:ext cx="469935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283968" y="1340768"/>
            <a:ext cx="48600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71800" y="116128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Y= -0.0765, Z=0</a:t>
            </a:r>
            <a:endParaRPr lang="en-IN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31743-0F57-470D-9004-194744A8D00D}" type="datetime1">
              <a:rPr lang="en-IN" smtClean="0"/>
              <a:t>27-03-2020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31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 smtClean="0"/>
              <a:t>Distance x(m) </a:t>
            </a:r>
            <a:r>
              <a:rPr lang="en-IN" sz="2400" b="1" dirty="0" err="1" smtClean="0"/>
              <a:t>Vs</a:t>
            </a:r>
            <a:r>
              <a:rPr lang="en-IN" sz="2400" b="1" dirty="0" smtClean="0"/>
              <a:t> Sand Volume fraction at Y=-0.0935 and Z=0</a:t>
            </a:r>
            <a:endParaRPr lang="en-IN" sz="2400" b="1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541506"/>
              </p:ext>
            </p:extLst>
          </p:nvPr>
        </p:nvGraphicFramePr>
        <p:xfrm>
          <a:off x="466459" y="2017495"/>
          <a:ext cx="7956376" cy="4781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4"/>
          <p:cNvSpPr txBox="1"/>
          <p:nvPr/>
        </p:nvSpPr>
        <p:spPr>
          <a:xfrm>
            <a:off x="683568" y="616530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X(m)</a:t>
            </a:r>
            <a:endParaRPr lang="en-IN" sz="18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96752"/>
            <a:ext cx="469935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3995936" y="1772816"/>
            <a:ext cx="51480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39752" y="141277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Y = - 0.0935, Z=0</a:t>
            </a:r>
            <a:endParaRPr lang="en-IN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F45A1-257D-4475-ACDD-AEA28E5BDA66}" type="datetime1">
              <a:rPr lang="en-IN" smtClean="0"/>
              <a:t>27-03-2020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70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err="1" smtClean="0"/>
              <a:t>Iso</a:t>
            </a:r>
            <a:r>
              <a:rPr lang="en-IN" sz="2800" b="1" dirty="0" smtClean="0"/>
              <a:t>-surface at Sand volume fraction = 0.8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417320"/>
            <a:ext cx="8191500" cy="402336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D770-CCC2-4967-98C1-F6D18F29FB50}" type="datetime1">
              <a:rPr lang="en-IN" smtClean="0"/>
              <a:t>27-03-2020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0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err="1" smtClean="0"/>
              <a:t>Iso</a:t>
            </a:r>
            <a:r>
              <a:rPr lang="en-IN" sz="2800" b="1" dirty="0" smtClean="0"/>
              <a:t>-surface at Sand volume fraction = 0.8</a:t>
            </a:r>
            <a:endParaRPr lang="en-IN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412776"/>
            <a:ext cx="5467044" cy="39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7" r="1388"/>
          <a:stretch/>
        </p:blipFill>
        <p:spPr>
          <a:xfrm>
            <a:off x="611560" y="5085184"/>
            <a:ext cx="7927494" cy="1713364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AE5C-71E0-4210-BDBE-5CECCD46E4C1}" type="datetime1">
              <a:rPr lang="en-IN" smtClean="0"/>
              <a:t>27-03-2020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3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Time </a:t>
            </a:r>
            <a:r>
              <a:rPr lang="en-IN" dirty="0" err="1" smtClean="0"/>
              <a:t>Vs</a:t>
            </a:r>
            <a:r>
              <a:rPr lang="en-IN" dirty="0" smtClean="0"/>
              <a:t> Scour depth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63C8-0013-4E99-8EA8-7728AE0988A5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29</a:t>
            </a:fld>
            <a:endParaRPr lang="en-IN"/>
          </a:p>
        </p:txBody>
      </p:sp>
      <p:pic>
        <p:nvPicPr>
          <p:cNvPr id="8" name="FLU 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</p:spTree>
    <p:extLst>
      <p:ext uri="{BB962C8B-B14F-4D97-AF65-F5344CB8AC3E}">
        <p14:creationId xmlns:p14="http://schemas.microsoft.com/office/powerpoint/2010/main" val="44509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Dimensions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63C8-0013-4E99-8EA8-7728AE0988A5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3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364792" y="2348880"/>
            <a:ext cx="8383672" cy="2575793"/>
            <a:chOff x="539552" y="2358776"/>
            <a:chExt cx="8167648" cy="2287761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358776"/>
              <a:ext cx="8167648" cy="2287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588224" y="3717032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 smtClean="0"/>
                <a:t>sand</a:t>
              </a:r>
              <a:endParaRPr lang="en-IN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46408" y="3211931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 smtClean="0"/>
                <a:t>water</a:t>
              </a:r>
              <a:endParaRPr lang="en-IN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5400000">
              <a:off x="4167400" y="3338581"/>
              <a:ext cx="911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 smtClean="0"/>
                <a:t>pillar</a:t>
              </a:r>
              <a:endParaRPr lang="en-IN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11960" y="3890898"/>
              <a:ext cx="12961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 smtClean="0"/>
                <a:t>Foundation</a:t>
              </a:r>
              <a:endParaRPr lang="en-I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59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XY plane through the domain</a:t>
            </a:r>
            <a:br>
              <a:rPr lang="en-IN" sz="2800" b="1" dirty="0" smtClean="0"/>
            </a:br>
            <a:r>
              <a:rPr lang="en-IN" sz="2800" b="1" dirty="0" smtClean="0"/>
              <a:t>at time 1.224 sec</a:t>
            </a:r>
            <a:endParaRPr lang="en-IN" sz="2800" b="1" dirty="0"/>
          </a:p>
        </p:txBody>
      </p:sp>
      <p:pic>
        <p:nvPicPr>
          <p:cNvPr id="6" name="front_plan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63C8-0013-4E99-8EA8-7728AE0988A5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90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YZ plane through the domain</a:t>
            </a:r>
            <a:br>
              <a:rPr lang="en-IN" sz="2800" b="1" dirty="0" smtClean="0"/>
            </a:br>
            <a:r>
              <a:rPr lang="en-IN" sz="2800" b="1" dirty="0" smtClean="0"/>
              <a:t>at time 1.224 sec</a:t>
            </a:r>
            <a:endParaRPr lang="en-IN" sz="2800" dirty="0"/>
          </a:p>
        </p:txBody>
      </p:sp>
      <p:pic>
        <p:nvPicPr>
          <p:cNvPr id="6" name="side_plan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63C8-0013-4E99-8EA8-7728AE0988A5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7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 plane through the domain</a:t>
            </a:r>
            <a:br>
              <a:rPr lang="en-IN" sz="2800" b="1" dirty="0" smtClean="0"/>
            </a:br>
            <a:r>
              <a:rPr lang="en-IN" sz="2800" b="1" dirty="0" smtClean="0"/>
              <a:t>at time 1.224 sec</a:t>
            </a:r>
            <a:endParaRPr lang="en-IN" sz="2800" dirty="0"/>
          </a:p>
        </p:txBody>
      </p:sp>
      <p:pic>
        <p:nvPicPr>
          <p:cNvPr id="6" name="top_plan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63C8-0013-4E99-8EA8-7728AE0988A5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Observations and 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dirty="0" smtClean="0"/>
              <a:t> The scour depth increases with time.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 </a:t>
            </a:r>
            <a:r>
              <a:rPr lang="en-IN" dirty="0" smtClean="0"/>
              <a:t>The scour spreads upstream, downstream,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left an right of the pillar.</a:t>
            </a:r>
          </a:p>
          <a:p>
            <a:pPr>
              <a:buFont typeface="Wingdings" pitchFamily="2" charset="2"/>
              <a:buChar char="q"/>
            </a:pPr>
            <a:r>
              <a:rPr lang="en-IN" dirty="0" smtClean="0"/>
              <a:t> Horse show effect is observed.</a:t>
            </a:r>
          </a:p>
          <a:p>
            <a:pPr marL="0" indent="0">
              <a:buNone/>
            </a:pPr>
            <a:endParaRPr lang="en-IN" dirty="0" smtClean="0"/>
          </a:p>
          <a:p>
            <a:pPr>
              <a:buFont typeface="Wingdings" pitchFamily="2" charset="2"/>
              <a:buChar char="q"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63C8-0013-4E99-8EA8-7728AE0988A5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4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595" y="1196752"/>
            <a:ext cx="255935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67" y="1562046"/>
            <a:ext cx="7155705" cy="273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48" y="4005064"/>
            <a:ext cx="731520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Fluid Domains</a:t>
            </a:r>
            <a:endParaRPr lang="en-IN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34603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Sand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34253" y="3124920"/>
            <a:ext cx="630070" cy="4857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1752" y="542905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Water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50429" y="5093613"/>
            <a:ext cx="630070" cy="4857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F69F1-A69B-4824-86AF-AFAB25B19CD3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53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CFD Domain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03" y="1340768"/>
            <a:ext cx="7457971" cy="525658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30262" y="5661249"/>
            <a:ext cx="1098122" cy="423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028385" y="5507940"/>
            <a:ext cx="82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Inlet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18467" y="2627635"/>
            <a:ext cx="89694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2442969"/>
            <a:ext cx="165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Outlet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143760" y="4284335"/>
            <a:ext cx="640900" cy="3486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44230" y="4468470"/>
            <a:ext cx="64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Wall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FA89-B46E-40EC-B83D-A284919F5DCD}" type="datetime1">
              <a:rPr lang="en-IN" smtClean="0"/>
              <a:t>27-03-2020</a:t>
            </a:fld>
            <a:endParaRPr lang="en-IN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Mesh</a:t>
            </a:r>
            <a:endParaRPr lang="en-IN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" y="1125835"/>
            <a:ext cx="738187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EF6A7-B976-470A-8BB7-E4809B11D406}" type="datetime1">
              <a:rPr lang="en-IN" smtClean="0"/>
              <a:t>27-03-2020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6</a:t>
            </a:fld>
            <a:endParaRPr lang="en-IN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137745"/>
            <a:ext cx="786765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51920" y="4365104"/>
            <a:ext cx="100811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err="1" smtClean="0"/>
              <a:t>Iso</a:t>
            </a:r>
            <a:r>
              <a:rPr lang="en-IN" dirty="0" smtClean="0"/>
              <a:t> View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004320" y="6342320"/>
            <a:ext cx="157579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front 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188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Mesh statistics and boundary conditions</a:t>
            </a:r>
            <a:endParaRPr lang="en-IN" sz="28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36158"/>
              </p:ext>
            </p:extLst>
          </p:nvPr>
        </p:nvGraphicFramePr>
        <p:xfrm>
          <a:off x="2411760" y="3645024"/>
          <a:ext cx="4572000" cy="2640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Boundaries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IN" b="1" dirty="0" smtClean="0"/>
                        <a:t>Boundary-Inlet</a:t>
                      </a:r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Velocity Inlet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0.42 m/s</a:t>
                      </a:r>
                      <a:endParaRPr lang="en-IN" dirty="0"/>
                    </a:p>
                  </a:txBody>
                  <a:tcPr/>
                </a:tc>
              </a:tr>
              <a:tr h="415424">
                <a:tc gridSpan="3">
                  <a:txBody>
                    <a:bodyPr/>
                    <a:lstStyle/>
                    <a:p>
                      <a:r>
                        <a:rPr lang="en-IN" b="1" dirty="0" smtClean="0"/>
                        <a:t>Boundary</a:t>
                      </a:r>
                      <a:r>
                        <a:rPr lang="en-IN" b="1" baseline="0" dirty="0" smtClean="0"/>
                        <a:t>- Outlet</a:t>
                      </a:r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Outflow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IN" b="1" dirty="0" smtClean="0"/>
                        <a:t>Boundary- wall </a:t>
                      </a:r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r>
                        <a:rPr lang="en-IN" baseline="0" dirty="0" smtClean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Smooth</a:t>
                      </a:r>
                      <a:r>
                        <a:rPr lang="en-IN" baseline="0" dirty="0" smtClean="0"/>
                        <a:t> wall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1615"/>
              </p:ext>
            </p:extLst>
          </p:nvPr>
        </p:nvGraphicFramePr>
        <p:xfrm>
          <a:off x="1691680" y="270892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Minimum</a:t>
                      </a:r>
                      <a:r>
                        <a:rPr lang="en-IN" baseline="0" dirty="0" smtClean="0"/>
                        <a:t> face angle (</a:t>
                      </a:r>
                      <a:r>
                        <a:rPr lang="en-IN" baseline="0" dirty="0" err="1" smtClean="0"/>
                        <a:t>deg</a:t>
                      </a:r>
                      <a:r>
                        <a:rPr lang="en-IN" baseline="0" dirty="0" smtClean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Maximum face</a:t>
                      </a:r>
                      <a:r>
                        <a:rPr lang="en-IN" baseline="0" dirty="0" smtClean="0"/>
                        <a:t> angle (</a:t>
                      </a:r>
                      <a:r>
                        <a:rPr lang="en-IN" baseline="0" dirty="0" err="1" smtClean="0"/>
                        <a:t>deg</a:t>
                      </a:r>
                      <a:r>
                        <a:rPr lang="en-IN" baseline="0" dirty="0" smtClean="0"/>
                        <a:t>)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57.4682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25.806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1610"/>
              </p:ext>
            </p:extLst>
          </p:nvPr>
        </p:nvGraphicFramePr>
        <p:xfrm>
          <a:off x="1763688" y="162880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Nodes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Elements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Tetrahedra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Pyramids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Hexahedra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58557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53240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53240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F858-4472-4FD0-A3ED-0EC04739B03F}" type="datetime1">
              <a:rPr lang="en-IN" smtClean="0"/>
              <a:t>27-03-2020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2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Material properties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63C8-0013-4E99-8EA8-7728AE0988A5}" type="datetime1">
              <a:rPr lang="en-IN" smtClean="0"/>
              <a:t>27-03-2020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605174"/>
              </p:ext>
            </p:extLst>
          </p:nvPr>
        </p:nvGraphicFramePr>
        <p:xfrm>
          <a:off x="1763688" y="1988840"/>
          <a:ext cx="5832648" cy="3794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402"/>
                <a:gridCol w="2574638"/>
                <a:gridCol w="964602"/>
                <a:gridCol w="949006"/>
              </a:tblGrid>
              <a:tr h="411474">
                <a:tc gridSpan="4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Properties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1474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Sand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Density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2760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Kg/m3</a:t>
                      </a:r>
                      <a:endParaRPr lang="en-IN" dirty="0"/>
                    </a:p>
                  </a:txBody>
                  <a:tcPr anchor="ctr"/>
                </a:tc>
              </a:tr>
              <a:tr h="411474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Particle 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mm</a:t>
                      </a:r>
                      <a:endParaRPr lang="en-IN" dirty="0"/>
                    </a:p>
                  </a:txBody>
                  <a:tcPr anchor="ctr"/>
                </a:tc>
              </a:tr>
              <a:tr h="411474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Water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Density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998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Kg/m3</a:t>
                      </a:r>
                      <a:endParaRPr lang="en-IN" dirty="0"/>
                    </a:p>
                  </a:txBody>
                  <a:tcPr anchor="ctr"/>
                </a:tc>
              </a:tr>
              <a:tr h="411474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Time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Time step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0.0001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sec</a:t>
                      </a:r>
                      <a:endParaRPr lang="en-IN" dirty="0"/>
                    </a:p>
                  </a:txBody>
                  <a:tcPr anchor="ctr"/>
                </a:tc>
              </a:tr>
              <a:tr h="411474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No of time</a:t>
                      </a:r>
                      <a:r>
                        <a:rPr lang="en-IN" baseline="0" dirty="0" smtClean="0"/>
                        <a:t> steps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50000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411474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Total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1.25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sec</a:t>
                      </a:r>
                      <a:endParaRPr lang="en-IN" dirty="0"/>
                    </a:p>
                  </a:txBody>
                  <a:tcPr anchor="ctr"/>
                </a:tc>
              </a:tr>
              <a:tr h="4320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Actual simulation time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 t0 9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hours</a:t>
                      </a:r>
                      <a:endParaRPr lang="en-IN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40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Position of Planes for plots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" y="1428616"/>
            <a:ext cx="899922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96" y="4067780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1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22479" y="2852936"/>
            <a:ext cx="1905156" cy="1348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14354" y="5503500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3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283968" y="4358352"/>
            <a:ext cx="0" cy="11832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9234" y="4931876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372803" y="4086822"/>
            <a:ext cx="1354832" cy="9972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04048" y="1547500"/>
            <a:ext cx="13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Plane 4</a:t>
            </a:r>
            <a:endParaRPr lang="en-IN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148064" y="1916832"/>
            <a:ext cx="0" cy="11630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F180-DC05-4CA5-90E6-F1CD5C40C6E4}" type="datetime1">
              <a:rPr lang="en-IN" smtClean="0"/>
              <a:t>27-03-2020</a:t>
            </a:fld>
            <a:endParaRPr lang="en-IN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4E45-98A6-43AC-A538-C7EA408EAB12}" type="slidenum">
              <a:rPr lang="en-IN" smtClean="0"/>
              <a:t>9</a:t>
            </a:fld>
            <a:endParaRPr lang="en-IN"/>
          </a:p>
        </p:txBody>
      </p:sp>
      <p:sp>
        <p:nvSpPr>
          <p:cNvPr id="28" name="TextBox 27"/>
          <p:cNvSpPr txBox="1"/>
          <p:nvPr/>
        </p:nvSpPr>
        <p:spPr>
          <a:xfrm>
            <a:off x="6156176" y="1662479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dirty="0" smtClean="0"/>
              <a:t>All the plots of the result at the end of  total time of 1.224 sec.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22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495</Words>
  <Application>Microsoft Office PowerPoint</Application>
  <PresentationFormat>On-screen Show (4:3)</PresentationFormat>
  <Paragraphs>207</Paragraphs>
  <Slides>33</Slides>
  <Notes>2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CFD Simulation for Bridge pier Scour  Case III Distance between bed level and foundation top=30mm</vt:lpstr>
      <vt:lpstr>Geometry overview Actual model</vt:lpstr>
      <vt:lpstr>Dimensions</vt:lpstr>
      <vt:lpstr>Fluid Domains</vt:lpstr>
      <vt:lpstr>CFD Domain</vt:lpstr>
      <vt:lpstr>Mesh</vt:lpstr>
      <vt:lpstr>Mesh statistics and boundary conditions</vt:lpstr>
      <vt:lpstr>Material properties</vt:lpstr>
      <vt:lpstr>Position of Planes for plots</vt:lpstr>
      <vt:lpstr>Sand Volume fraction plot at Plane 1</vt:lpstr>
      <vt:lpstr>Velocity vectors</vt:lpstr>
      <vt:lpstr>Pressure Plot</vt:lpstr>
      <vt:lpstr>PowerPoint Presentation</vt:lpstr>
      <vt:lpstr>Sand Volume fraction plot at Plane 2</vt:lpstr>
      <vt:lpstr>Velocity vectors at Plane 2</vt:lpstr>
      <vt:lpstr>Pressure plot at Plane 2</vt:lpstr>
      <vt:lpstr>Sand Volume fraction plot at Plane 3</vt:lpstr>
      <vt:lpstr>Velocity vectors at Plane 3</vt:lpstr>
      <vt:lpstr>Pressure plot at Plane 3</vt:lpstr>
      <vt:lpstr>Sand Volume fraction plot at Plane 4</vt:lpstr>
      <vt:lpstr>Velocity vectors at Plane 4 </vt:lpstr>
      <vt:lpstr>Pressure plot at Plane 4</vt:lpstr>
      <vt:lpstr>Time Vs Scour depth plot</vt:lpstr>
      <vt:lpstr>Distance x(m) Vs Sand Volume fraction at Y=-0.0595 and Z=0</vt:lpstr>
      <vt:lpstr>Distance x(m) Vs Sand Volume fraction at Y=-0.0765 and Z=0</vt:lpstr>
      <vt:lpstr>Distance x(m) Vs Sand Volume fraction at Y=-0.0935 and Z=0</vt:lpstr>
      <vt:lpstr>Iso-surface at Sand volume fraction = 0.8</vt:lpstr>
      <vt:lpstr>Iso-surface at Sand volume fraction = 0.8</vt:lpstr>
      <vt:lpstr>Time Vs Scour depth</vt:lpstr>
      <vt:lpstr>XY plane through the domain at time 1.224 sec</vt:lpstr>
      <vt:lpstr>YZ plane through the domain at time 1.224 sec</vt:lpstr>
      <vt:lpstr> plane through the domain at time 1.224 sec</vt:lpstr>
      <vt:lpstr>Observations and 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</dc:creator>
  <cp:lastModifiedBy>isha</cp:lastModifiedBy>
  <cp:revision>23</cp:revision>
  <dcterms:created xsi:type="dcterms:W3CDTF">2020-03-27T09:44:32Z</dcterms:created>
  <dcterms:modified xsi:type="dcterms:W3CDTF">2020-03-27T15:48:04Z</dcterms:modified>
</cp:coreProperties>
</file>